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3B2E3-CA98-4EF2-8240-810D765A680C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0904-E262-432E-98EB-95B16C30FF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0904-E262-432E-98EB-95B16C30FFC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7772400" cy="1470025"/>
          </a:xfrm>
        </p:spPr>
        <p:txBody>
          <a:bodyPr>
            <a:normAutofit/>
          </a:bodyPr>
          <a:lstStyle/>
          <a:p>
            <a:r>
              <a:rPr lang="de-CH" sz="8000" dirty="0" smtClean="0"/>
              <a:t>Lagranto 2.0</a:t>
            </a:r>
            <a:endParaRPr lang="en-US" sz="8000" dirty="0"/>
          </a:p>
        </p:txBody>
      </p:sp>
      <p:sp>
        <p:nvSpPr>
          <p:cNvPr id="4" name="Smiley Face 3"/>
          <p:cNvSpPr/>
          <p:nvPr/>
        </p:nvSpPr>
        <p:spPr>
          <a:xfrm>
            <a:off x="5410200" y="2362200"/>
            <a:ext cx="1524000" cy="1447800"/>
          </a:xfrm>
          <a:prstGeom prst="smileyFac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6781800" cy="1143000"/>
          </a:xfrm>
        </p:spPr>
        <p:txBody>
          <a:bodyPr>
            <a:normAutofit/>
          </a:bodyPr>
          <a:lstStyle/>
          <a:p>
            <a:r>
              <a:rPr lang="de-CH" i="1" dirty="0" smtClean="0"/>
              <a:t>C. Preselecting Trajectories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5800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914400"/>
            <a:ext cx="6096000" cy="5334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981200"/>
            <a:ext cx="226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pressure is larger than</a:t>
            </a:r>
          </a:p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700 hPa at first</a:t>
            </a: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819400" y="1676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905000"/>
            <a:ext cx="4145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take all times from 0 to 48 h and take the</a:t>
            </a:r>
          </a:p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minimum pressure for these times; then </a:t>
            </a:r>
          </a:p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select trajectories where p(min) &lt; 400 hPa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295900" y="1562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7600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05400"/>
            <a:ext cx="2076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48400"/>
            <a:ext cx="6200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7620000" cy="533400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4953000"/>
            <a:ext cx="6324600" cy="205740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76800" y="3886200"/>
            <a:ext cx="3032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distance to starting position at</a:t>
            </a:r>
          </a:p>
          <a:p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time 48 h larger than 5000 km</a:t>
            </a:r>
          </a:p>
          <a:p>
            <a:r>
              <a:rPr lang="de-CH" dirty="0" smtClean="0">
                <a:solidFill>
                  <a:schemeClr val="accent6">
                    <a:lumMod val="75000"/>
                  </a:schemeClr>
                </a:solidFill>
              </a:rPr>
              <a:t>(DIST0 is implicit!)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77000" y="3657600"/>
            <a:ext cx="228602" cy="228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80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trajectory is within region 2 at any time between 42 h and 54 h</a:t>
            </a:r>
          </a:p>
        </p:txBody>
      </p:sp>
      <p:cxnSp>
        <p:nvCxnSpPr>
          <p:cNvPr id="26" name="Straight Arrow Connector 25"/>
          <p:cNvCxnSpPr>
            <a:stCxn id="22" idx="1"/>
          </p:cNvCxnSpPr>
          <p:nvPr/>
        </p:nvCxnSpPr>
        <p:spPr>
          <a:xfrm rot="10800000" flipV="1">
            <a:off x="6553200" y="6100464"/>
            <a:ext cx="304800" cy="224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de-CH" i="1" dirty="0" smtClean="0"/>
              <a:t>D. Tracing along Trajectories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1828800" cy="10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2000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19450"/>
            <a:ext cx="681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743200"/>
            <a:ext cx="501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1066800"/>
            <a:ext cx="18288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410200"/>
            <a:ext cx="2781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2514600"/>
            <a:ext cx="6705600" cy="2514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334000"/>
            <a:ext cx="2819400" cy="53340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50" y="6172200"/>
            <a:ext cx="3524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81000" y="6096000"/>
            <a:ext cx="3429000" cy="533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5600" y="838200"/>
            <a:ext cx="27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specify fields in &lt;tracevar&gt;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2286000" y="1066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1840468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online calculation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2362200" y="2025134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84824" y="5345668"/>
            <a:ext cx="337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 extra column to trajectory file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3276600" y="5562600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6248400"/>
            <a:ext cx="34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extract columns from  trajecory file</a:t>
            </a:r>
          </a:p>
        </p:txBody>
      </p:sp>
      <p:cxnSp>
        <p:nvCxnSpPr>
          <p:cNvPr id="29" name="Straight Arrow Connector 28"/>
          <p:cNvCxnSpPr>
            <a:stCxn id="27" idx="1"/>
            <a:endCxn id="7175" idx="3"/>
          </p:cNvCxnSpPr>
          <p:nvPr/>
        </p:nvCxnSpPr>
        <p:spPr>
          <a:xfrm rot="10800000">
            <a:off x="3962400" y="6381750"/>
            <a:ext cx="381000" cy="513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0"/>
            <a:ext cx="739741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72771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71247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685800"/>
            <a:ext cx="9120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685800"/>
            <a:ext cx="1219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3505200" y="1600200"/>
            <a:ext cx="6096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8745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600200"/>
            <a:ext cx="8001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7620000" cy="1143000"/>
          </a:xfrm>
        </p:spPr>
        <p:txBody>
          <a:bodyPr>
            <a:normAutofit/>
          </a:bodyPr>
          <a:lstStyle/>
          <a:p>
            <a:r>
              <a:rPr lang="de-CH" i="1" dirty="0" smtClean="0"/>
              <a:t>E. Final Selection of Trajectories</a:t>
            </a:r>
            <a:endParaRPr lang="en-US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7705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495800"/>
            <a:ext cx="7229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7772400" cy="5334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457200" y="1981200"/>
            <a:ext cx="4038600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350344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7772400" cy="3810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6477000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57200" y="5105400"/>
            <a:ext cx="3810000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95" y="1066800"/>
            <a:ext cx="839840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066800"/>
            <a:ext cx="8305800" cy="6096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57200" y="4876800"/>
            <a:ext cx="53340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7562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304800"/>
            <a:ext cx="8305800" cy="6096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" name="Straight Arrow Connector 8"/>
          <p:cNvCxnSpPr>
            <a:stCxn id="12" idx="1"/>
          </p:cNvCxnSpPr>
          <p:nvPr/>
        </p:nvCxnSpPr>
        <p:spPr>
          <a:xfrm rot="10800000">
            <a:off x="6096000" y="1295400"/>
            <a:ext cx="6096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129540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wrong !!!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1905000"/>
            <a:ext cx="6772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" y="1905000"/>
            <a:ext cx="70104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3622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8674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09600" y="5791200"/>
            <a:ext cx="70104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7715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76350"/>
            <a:ext cx="77914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362200"/>
            <a:ext cx="7762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124200"/>
            <a:ext cx="7705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38600"/>
            <a:ext cx="765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029200"/>
            <a:ext cx="7591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381000"/>
            <a:ext cx="6096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/>
          <p:cNvSpPr/>
          <p:nvPr/>
        </p:nvSpPr>
        <p:spPr>
          <a:xfrm>
            <a:off x="457200" y="1219200"/>
            <a:ext cx="6096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57200" y="2362200"/>
            <a:ext cx="838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57200" y="3124200"/>
            <a:ext cx="838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533400" y="4114800"/>
            <a:ext cx="457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533400" y="5029200"/>
            <a:ext cx="11430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533400" y="6248400"/>
            <a:ext cx="539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… and many more options  ( 5 pages in reference guide)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6324600"/>
            <a:ext cx="52578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An new object - trajectory </a:t>
            </a:r>
          </a:p>
          <a:p>
            <a:r>
              <a:rPr lang="de-CH" dirty="0" smtClean="0"/>
              <a:t>Tutorial trajectory case study </a:t>
            </a:r>
          </a:p>
          <a:p>
            <a:r>
              <a:rPr lang="de-CH" dirty="0" smtClean="0"/>
              <a:t>Goodies</a:t>
            </a:r>
          </a:p>
          <a:p>
            <a:r>
              <a:rPr lang="de-CH" dirty="0" smtClean="0"/>
              <a:t>Documentation</a:t>
            </a:r>
          </a:p>
          <a:p>
            <a:r>
              <a:rPr lang="de-CH" dirty="0" smtClean="0"/>
              <a:t>Libraries</a:t>
            </a:r>
          </a:p>
          <a:p>
            <a:r>
              <a:rPr lang="de-CH" dirty="0" smtClean="0"/>
              <a:t>Installation</a:t>
            </a:r>
          </a:p>
          <a:p>
            <a:r>
              <a:rPr lang="de-CH" dirty="0" smtClean="0"/>
              <a:t>Outlook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00825" cy="55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2600"/>
            <a:ext cx="6762750" cy="13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248400"/>
            <a:ext cx="6781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6934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629400" cy="12954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0" y="1371600"/>
            <a:ext cx="6629400" cy="4876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6324600" cy="1143000"/>
          </a:xfrm>
        </p:spPr>
        <p:txBody>
          <a:bodyPr>
            <a:normAutofit/>
          </a:bodyPr>
          <a:lstStyle/>
          <a:p>
            <a:r>
              <a:rPr lang="de-CH" i="1" dirty="0" smtClean="0"/>
              <a:t>F. Gridding of Trajectories</a:t>
            </a:r>
            <a:endParaRPr 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00125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22642"/>
            <a:ext cx="4562475" cy="238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7334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114800"/>
            <a:ext cx="4800600" cy="25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78390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020579"/>
            <a:ext cx="5453063" cy="58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67600" y="20574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1611" y="52694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24 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7762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228600"/>
            <a:ext cx="1219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3352800" y="762000"/>
            <a:ext cx="1219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352800" y="1676400"/>
            <a:ext cx="1219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747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52800" y="2819400"/>
            <a:ext cx="1219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29000"/>
            <a:ext cx="7629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76600" y="3352800"/>
            <a:ext cx="16002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i="1" dirty="0" smtClean="0"/>
              <a:t>G. Can we use &lt;lagranto&gt;?</a:t>
            </a:r>
            <a:br>
              <a:rPr lang="de-CH" i="1" dirty="0" smtClean="0"/>
            </a:br>
            <a:r>
              <a:rPr lang="de-CH" i="1" dirty="0" smtClean="0"/>
              <a:t>					</a:t>
            </a:r>
            <a:r>
              <a:rPr lang="de-CH" i="1" dirty="0" smtClean="0">
                <a:solidFill>
                  <a:srgbClr val="FF0000"/>
                </a:solidFill>
              </a:rPr>
              <a:t>„ Yes, we can!“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5762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828800"/>
            <a:ext cx="5791200" cy="5334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9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 Lagranto in local directory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333500" y="25527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2667000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selection criterion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724400" y="2438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24225"/>
            <a:ext cx="6705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" y="3200400"/>
            <a:ext cx="6858000" cy="10668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4800600"/>
            <a:ext cx="4734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different files will be saved</a:t>
            </a:r>
          </a:p>
          <a:p>
            <a:pPr marL="800100" lvl="1" indent="-342900">
              <a:buAutoNum type="arabicPeriod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output trajectory file (lsl_19891020_00)</a:t>
            </a:r>
          </a:p>
          <a:p>
            <a:pPr marL="800100" lvl="1" indent="-342900">
              <a:buAutoNum type="arabicPeriod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 file (runscript.logfile)</a:t>
            </a:r>
          </a:p>
          <a:p>
            <a:pPr marL="800100" lvl="1" indent="-342900">
              <a:buAutoNum type="arabicPeriod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 script (runscript.sh)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0" y="4343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" y="6315075"/>
            <a:ext cx="6219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6200" y="6248400"/>
            <a:ext cx="6248400" cy="5334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41996" y="6248400"/>
            <a:ext cx="240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prepare, but do not ru</a:t>
            </a: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6400801" y="64770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296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381000"/>
            <a:ext cx="9144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26670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381000" y="3886200"/>
            <a:ext cx="26670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381000" y="5181600"/>
            <a:ext cx="6781800" cy="3810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4191000" y="3801070"/>
            <a:ext cx="3446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files in the &lt;tra&gt; directory</a:t>
            </a:r>
          </a:p>
          <a:p>
            <a:pPr marL="342900" indent="-342900">
              <a:buAutoNum type="arabicPeriod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startf                   3. polygon files</a:t>
            </a:r>
          </a:p>
          <a:p>
            <a:pPr marL="342900" indent="-342900">
              <a:buAutoNum type="arabicPeriod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tracevars            4. region files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3810000"/>
            <a:ext cx="3581400" cy="91440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3124200" y="4114800"/>
            <a:ext cx="990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00100"/>
            <a:ext cx="5819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753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sz="4000" i="1" dirty="0" smtClean="0"/>
              <a:t>„And now for something completely different!“</a:t>
            </a:r>
            <a:r>
              <a:rPr lang="de-CH" i="1" dirty="0" smtClean="0"/>
              <a:t/>
            </a:r>
            <a:br>
              <a:rPr lang="de-CH" i="1" dirty="0" smtClean="0"/>
            </a:br>
            <a:r>
              <a:rPr lang="de-CH" i="1" dirty="0" smtClean="0"/>
              <a:t>				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751" y="4724400"/>
            <a:ext cx="4019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dirty="0" smtClean="0"/>
              <a:t>Goodies !!!</a:t>
            </a:r>
            <a:endParaRPr lang="en-US" sz="6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633891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0000"/>
                </a:solidFill>
              </a:rPr>
              <a:t> trainfo </a:t>
            </a:r>
            <a:r>
              <a:rPr lang="de-CH" dirty="0" smtClean="0"/>
              <a:t>- metainformation about trajectories</a:t>
            </a:r>
          </a:p>
          <a:p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FF0000"/>
                </a:solidFill>
              </a:rPr>
              <a:t>reformat </a:t>
            </a:r>
            <a:r>
              <a:rPr lang="de-CH" dirty="0" smtClean="0"/>
              <a:t>- change format of trajectory file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extract</a:t>
            </a:r>
            <a:r>
              <a:rPr lang="de-CH" dirty="0" smtClean="0"/>
              <a:t> - extract columns, times or single trajectories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difference</a:t>
            </a:r>
            <a:r>
              <a:rPr lang="de-CH" dirty="0" smtClean="0"/>
              <a:t> - get the difference between two trajectory files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mergetra</a:t>
            </a:r>
            <a:r>
              <a:rPr lang="de-CH" dirty="0" smtClean="0"/>
              <a:t> - merge two trajectory files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list2lsl</a:t>
            </a:r>
            <a:r>
              <a:rPr lang="de-CH" dirty="0" smtClean="0"/>
              <a:t> - change (lon,lat,p) list to trajectory file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lsl2list</a:t>
            </a:r>
            <a:r>
              <a:rPr lang="de-CH" dirty="0" smtClean="0"/>
              <a:t> - write trajectory positions to (lon,lat,p) list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datelist</a:t>
            </a:r>
            <a:r>
              <a:rPr lang="de-CH" dirty="0" smtClean="0"/>
              <a:t> - create and handle date lists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timeres</a:t>
            </a:r>
            <a:r>
              <a:rPr lang="de-CH" dirty="0" smtClean="0"/>
              <a:t> - change time resolution of trajectory file (interpolation)</a:t>
            </a:r>
          </a:p>
          <a:p>
            <a:pPr>
              <a:buFont typeface="Arial" pitchFamily="34" charset="0"/>
              <a:buChar char="•"/>
            </a:pPr>
            <a:endParaRPr lang="de-CH" dirty="0" smtClean="0"/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lagrantohelp</a:t>
            </a:r>
            <a:r>
              <a:rPr lang="de-CH" dirty="0" smtClean="0"/>
              <a:t> - show help pages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5154" y="0"/>
            <a:ext cx="6300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87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&gt; lagrantohelp trainfo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2209800" cy="3810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667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04800"/>
            <a:ext cx="4572000" cy="2286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6848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2438400"/>
            <a:ext cx="6248400" cy="17526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676775"/>
            <a:ext cx="8353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648200"/>
            <a:ext cx="8305800" cy="16002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228600"/>
            <a:ext cx="8229600" cy="1143000"/>
          </a:xfrm>
        </p:spPr>
        <p:txBody>
          <a:bodyPr/>
          <a:lstStyle/>
          <a:p>
            <a:r>
              <a:rPr lang="de-CH" i="1" dirty="0" smtClean="0"/>
              <a:t>„It‘s the </a:t>
            </a:r>
            <a:r>
              <a:rPr lang="de-CH" i="1" dirty="0" smtClean="0">
                <a:solidFill>
                  <a:srgbClr val="FF0000"/>
                </a:solidFill>
              </a:rPr>
              <a:t>trajectory</a:t>
            </a:r>
            <a:r>
              <a:rPr lang="de-CH" i="1" dirty="0" smtClean="0"/>
              <a:t>, stupid!“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2484054"/>
            <a:ext cx="5743575" cy="40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1062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Philospohy: There is a object called trajectory and Lagranto offers tools to create,</a:t>
            </a:r>
          </a:p>
          <a:p>
            <a:r>
              <a:rPr lang="de-CH" dirty="0" smtClean="0"/>
              <a:t> </a:t>
            </a:r>
            <a:r>
              <a:rPr lang="de-CH" dirty="0" smtClean="0"/>
              <a:t>                     modify, select, extend, visualise, .. these objects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2743200"/>
            <a:ext cx="2590800" cy="228600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2743200"/>
            <a:ext cx="2133600" cy="22860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419600" y="22098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25996" y="1981200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1"/>
                </a:solidFill>
              </a:rPr>
              <a:t>New header line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38200"/>
            <a:ext cx="5105399" cy="577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79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Working with Trajectories in Fortran - Libraries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64134"/>
            <a:ext cx="769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     Read parameters</a:t>
            </a:r>
          </a:p>
          <a:p>
            <a:r>
              <a:rPr lang="en-US" sz="1400" dirty="0" smtClean="0"/>
              <a:t>      open(10,file='</a:t>
            </a:r>
            <a:r>
              <a:rPr lang="en-US" sz="1400" dirty="0" err="1" smtClean="0"/>
              <a:t>reformat.param</a:t>
            </a:r>
            <a:r>
              <a:rPr lang="en-US" sz="1400" dirty="0" smtClean="0"/>
              <a:t>')</a:t>
            </a:r>
          </a:p>
          <a:p>
            <a:r>
              <a:rPr lang="en-US" sz="1400" dirty="0" smtClean="0"/>
              <a:t>       read(10,*) </a:t>
            </a:r>
            <a:r>
              <a:rPr lang="en-US" sz="1400" dirty="0" err="1" smtClean="0"/>
              <a:t>inpfile</a:t>
            </a:r>
            <a:endParaRPr lang="en-US" sz="1400" dirty="0" smtClean="0"/>
          </a:p>
          <a:p>
            <a:r>
              <a:rPr lang="en-US" sz="1400" dirty="0" smtClean="0"/>
              <a:t>       read(10,*) </a:t>
            </a:r>
            <a:r>
              <a:rPr lang="en-US" sz="1400" dirty="0" err="1" smtClean="0"/>
              <a:t>outfile</a:t>
            </a:r>
            <a:endParaRPr lang="en-US" sz="1400" dirty="0" smtClean="0"/>
          </a:p>
          <a:p>
            <a:r>
              <a:rPr lang="en-US" sz="1400" dirty="0" smtClean="0"/>
              <a:t>       read(10,*) </a:t>
            </a:r>
            <a:r>
              <a:rPr lang="en-US" sz="1400" dirty="0" err="1" smtClean="0"/>
              <a:t>ntra,ntim,ncol</a:t>
            </a:r>
            <a:endParaRPr lang="en-US" sz="1400" dirty="0" smtClean="0"/>
          </a:p>
          <a:p>
            <a:r>
              <a:rPr lang="en-US" sz="1400" dirty="0" smtClean="0"/>
              <a:t>      </a:t>
            </a:r>
            <a:r>
              <a:rPr lang="en-US" sz="1400" dirty="0" smtClean="0"/>
              <a:t>close(10)</a:t>
            </a:r>
            <a:endParaRPr lang="en-US" sz="1400" dirty="0" smtClean="0"/>
          </a:p>
          <a:p>
            <a:r>
              <a:rPr lang="en-US" sz="1400" dirty="0" smtClean="0"/>
              <a:t>      </a:t>
            </a:r>
          </a:p>
          <a:p>
            <a:r>
              <a:rPr lang="en-US" sz="1400" b="1" dirty="0" smtClean="0"/>
              <a:t>c     Determine the formats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mode_tra</a:t>
            </a:r>
            <a:r>
              <a:rPr lang="en-US" sz="1400" dirty="0" smtClean="0"/>
              <a:t>(</a:t>
            </a:r>
            <a:r>
              <a:rPr lang="en-US" sz="1400" dirty="0" err="1" smtClean="0"/>
              <a:t>inpmode,inpfile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if (inpmode.eq.-1) </a:t>
            </a:r>
            <a:r>
              <a:rPr lang="en-US" sz="1400" dirty="0" err="1" smtClean="0"/>
              <a:t>inpmode</a:t>
            </a:r>
            <a:r>
              <a:rPr lang="en-US" sz="1400" dirty="0" smtClean="0"/>
              <a:t>=1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mode_tra</a:t>
            </a:r>
            <a:r>
              <a:rPr lang="en-US" sz="1400" dirty="0" smtClean="0"/>
              <a:t>(</a:t>
            </a:r>
            <a:r>
              <a:rPr lang="en-US" sz="1400" dirty="0" err="1" smtClean="0"/>
              <a:t>outmode,outfile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if (outmode.eq.-1) outmode=1</a:t>
            </a:r>
          </a:p>
          <a:p>
            <a:endParaRPr lang="en-US" sz="1400" dirty="0" smtClean="0"/>
          </a:p>
          <a:p>
            <a:r>
              <a:rPr lang="en-US" sz="1400" b="1" dirty="0" smtClean="0"/>
              <a:t>c     Allocate memory</a:t>
            </a:r>
          </a:p>
          <a:p>
            <a:r>
              <a:rPr lang="en-US" sz="1400" dirty="0" smtClean="0"/>
              <a:t>      allocate(</a:t>
            </a:r>
            <a:r>
              <a:rPr lang="en-US" sz="1400" dirty="0" err="1" smtClean="0"/>
              <a:t>tra</a:t>
            </a:r>
            <a:r>
              <a:rPr lang="en-US" sz="1400" dirty="0" smtClean="0"/>
              <a:t>(</a:t>
            </a:r>
            <a:r>
              <a:rPr lang="en-US" sz="1400" dirty="0" err="1" smtClean="0"/>
              <a:t>ntra,ntim,ncol</a:t>
            </a:r>
            <a:r>
              <a:rPr lang="en-US" sz="1400" dirty="0" smtClean="0"/>
              <a:t>),stat=stat)</a:t>
            </a:r>
          </a:p>
          <a:p>
            <a:r>
              <a:rPr lang="en-US" sz="1400" dirty="0" smtClean="0"/>
              <a:t>      if (stat.ne.0) print*,'*** error allocating array </a:t>
            </a:r>
            <a:r>
              <a:rPr lang="en-US" sz="1400" dirty="0" err="1" smtClean="0"/>
              <a:t>tra</a:t>
            </a:r>
            <a:r>
              <a:rPr lang="en-US" sz="1400" dirty="0" smtClean="0"/>
              <a:t>      ***' </a:t>
            </a:r>
          </a:p>
          <a:p>
            <a:endParaRPr lang="en-US" sz="1400" dirty="0" smtClean="0"/>
          </a:p>
          <a:p>
            <a:r>
              <a:rPr lang="en-US" sz="1400" b="1" dirty="0" smtClean="0"/>
              <a:t>c     Read </a:t>
            </a:r>
            <a:r>
              <a:rPr lang="en-US" sz="1400" b="1" dirty="0" err="1" smtClean="0"/>
              <a:t>inpufile</a:t>
            </a:r>
            <a:endParaRPr lang="en-US" sz="1400" b="1" dirty="0" smtClean="0"/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ropen_tra</a:t>
            </a:r>
            <a:r>
              <a:rPr lang="en-US" sz="1400" dirty="0" smtClean="0"/>
              <a:t>(</a:t>
            </a:r>
            <a:r>
              <a:rPr lang="en-US" sz="1400" dirty="0" err="1" smtClean="0"/>
              <a:t>fid,inpfile,ntra,ntim,ncol,refdate,vars,inpmode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read_tra</a:t>
            </a:r>
            <a:r>
              <a:rPr lang="en-US" sz="1400" dirty="0" smtClean="0"/>
              <a:t> (</a:t>
            </a:r>
            <a:r>
              <a:rPr lang="en-US" sz="1400" dirty="0" err="1" smtClean="0"/>
              <a:t>fid,tra,ntra,ntim,ncol,inpmode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close_tra</a:t>
            </a:r>
            <a:r>
              <a:rPr lang="en-US" sz="1400" dirty="0" smtClean="0"/>
              <a:t>(</a:t>
            </a:r>
            <a:r>
              <a:rPr lang="en-US" sz="1400" dirty="0" err="1" smtClean="0"/>
              <a:t>fid,inpmode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</a:t>
            </a:r>
          </a:p>
          <a:p>
            <a:r>
              <a:rPr lang="en-US" sz="1400" b="1" dirty="0" smtClean="0"/>
              <a:t>c     Write output file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wopen_tra</a:t>
            </a:r>
            <a:r>
              <a:rPr lang="en-US" sz="1400" dirty="0" smtClean="0"/>
              <a:t>(</a:t>
            </a:r>
            <a:r>
              <a:rPr lang="en-US" sz="1400" dirty="0" err="1" smtClean="0"/>
              <a:t>fid,outfile,ntra,ntim,ncol,refdate,vars,outmode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write_tra</a:t>
            </a:r>
            <a:r>
              <a:rPr lang="en-US" sz="1400" dirty="0" smtClean="0"/>
              <a:t>(</a:t>
            </a:r>
            <a:r>
              <a:rPr lang="en-US" sz="1400" dirty="0" err="1" smtClean="0"/>
              <a:t>fid,tra,ntra,ntim,ncol,outmode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call </a:t>
            </a:r>
            <a:r>
              <a:rPr lang="en-US" sz="1400" b="1" dirty="0" err="1" smtClean="0">
                <a:solidFill>
                  <a:srgbClr val="FF0000"/>
                </a:solidFill>
              </a:rPr>
              <a:t>close_tra</a:t>
            </a:r>
            <a:r>
              <a:rPr lang="en-US" sz="1400" dirty="0" smtClean="0"/>
              <a:t>(</a:t>
            </a:r>
            <a:r>
              <a:rPr lang="en-US" sz="1400" dirty="0" err="1" smtClean="0"/>
              <a:t>fid,outmode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28600"/>
            <a:ext cx="481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tra(1:ntra,1:ntim,1:ncol)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4419600" y="228600"/>
            <a:ext cx="4648200" cy="685800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199"/>
            <a:ext cx="8153400" cy="640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5943600"/>
            <a:ext cx="1524000" cy="3048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34000"/>
          </a:xfrm>
        </p:spPr>
        <p:txBody>
          <a:bodyPr>
            <a:normAutofit fontScale="85000" lnSpcReduction="10000"/>
          </a:bodyPr>
          <a:lstStyle/>
          <a:p>
            <a:r>
              <a:rPr lang="de-CH" dirty="0" smtClean="0"/>
              <a:t>c</a:t>
            </a:r>
            <a:r>
              <a:rPr lang="de-CH" dirty="0" smtClean="0"/>
              <a:t>ompact trajectory format (JPEG compression - Harald!)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interface to CF-netCDF and ECMWF GRIB</a:t>
            </a:r>
          </a:p>
          <a:p>
            <a:r>
              <a:rPr lang="de-CH" dirty="0" smtClean="0"/>
              <a:t>trace fields along 3d-box around air parcel (min, max, sum, …)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stochastic or physical wind fluctuations (turbulence)</a:t>
            </a:r>
          </a:p>
          <a:p>
            <a:r>
              <a:rPr lang="de-CH" dirty="0" smtClean="0"/>
              <a:t>webLagranto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cosmoLagranto</a:t>
            </a:r>
          </a:p>
          <a:p>
            <a:r>
              <a:rPr lang="de-CH" dirty="0" smtClean="0"/>
              <a:t>gridding of the type time vs PV, lat vs p, TH vs RH,…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g</a:t>
            </a:r>
            <a:r>
              <a:rPr lang="de-CH" dirty="0" smtClean="0">
                <a:solidFill>
                  <a:srgbClr val="0070C0"/>
                </a:solidFill>
              </a:rPr>
              <a:t>oody &lt;residence&gt;: time within region/polygon</a:t>
            </a:r>
          </a:p>
          <a:p>
            <a:r>
              <a:rPr lang="de-CH" dirty="0" smtClean="0"/>
              <a:t>g</a:t>
            </a:r>
            <a:r>
              <a:rPr lang="de-CH" dirty="0" smtClean="0"/>
              <a:t>oody &lt;distance&gt;: distance from specified point</a:t>
            </a:r>
          </a:p>
          <a:p>
            <a:r>
              <a:rPr lang="de-CH" dirty="0" smtClean="0">
                <a:solidFill>
                  <a:srgbClr val="0070C0"/>
                </a:solidFill>
              </a:rPr>
              <a:t>extension forward and backward of an existing trajectory</a:t>
            </a:r>
          </a:p>
          <a:p>
            <a:r>
              <a:rPr lang="de-CH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/>
              <a:t>“Ask not what </a:t>
            </a:r>
            <a:r>
              <a:rPr lang="en-US" sz="3600" i="1" dirty="0" err="1" smtClean="0"/>
              <a:t>Lagranto</a:t>
            </a:r>
            <a:r>
              <a:rPr lang="en-US" sz="3600" i="1" dirty="0" smtClean="0"/>
              <a:t> can do for </a:t>
            </a:r>
            <a:r>
              <a:rPr lang="en-US" sz="3600" i="1" dirty="0" smtClean="0"/>
              <a:t>y</a:t>
            </a:r>
            <a:r>
              <a:rPr lang="en-US" sz="3600" i="1" dirty="0" smtClean="0"/>
              <a:t>ou.</a:t>
            </a:r>
          </a:p>
          <a:p>
            <a:r>
              <a:rPr lang="en-US" sz="3600" i="1" dirty="0" smtClean="0"/>
              <a:t>	            </a:t>
            </a:r>
            <a:r>
              <a:rPr lang="en-US" sz="3600" i="1" dirty="0" smtClean="0">
                <a:solidFill>
                  <a:srgbClr val="0070C0"/>
                </a:solidFill>
              </a:rPr>
              <a:t>Ask what you can do for </a:t>
            </a:r>
            <a:r>
              <a:rPr lang="en-US" sz="3600" i="1" dirty="0" err="1" smtClean="0">
                <a:solidFill>
                  <a:srgbClr val="0070C0"/>
                </a:solidFill>
              </a:rPr>
              <a:t>Lagranto</a:t>
            </a:r>
            <a:r>
              <a:rPr lang="en-US" sz="3600" i="1" dirty="0" smtClean="0"/>
              <a:t>!” </a:t>
            </a:r>
            <a:endParaRPr lang="en-US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0261" y="2228671"/>
            <a:ext cx="78545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CH" dirty="0" smtClean="0"/>
              <a:t> compare sample trajectories of old and new Lagranto - report any discrepancy!!!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 the online calculation of fields needs some thorough testing. Help!!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 report any bug, inconsistency, counter-intuitive behaviour of any program….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 read the tutorial and reference guide: whoever finds most errors wins a Haribo </a:t>
            </a:r>
          </a:p>
          <a:p>
            <a:r>
              <a:rPr lang="de-CH" dirty="0" smtClean="0"/>
              <a:t> </a:t>
            </a:r>
            <a:r>
              <a:rPr lang="de-CH" dirty="0" smtClean="0"/>
              <a:t> Gummibärli-Pack. </a:t>
            </a:r>
            <a:r>
              <a:rPr lang="de-CH" dirty="0" smtClean="0">
                <a:solidFill>
                  <a:srgbClr val="FF0000"/>
                </a:solidFill>
              </a:rPr>
              <a:t>I have written the tutorial and the reference guide, but I have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FF0000"/>
                </a:solidFill>
              </a:rPr>
              <a:t> never read it!!!</a:t>
            </a:r>
          </a:p>
          <a:p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bring in or implement new ideas what can be done with trajectories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r>
              <a:rPr lang="de-CH" b="1" dirty="0" smtClean="0">
                <a:solidFill>
                  <a:srgbClr val="00B050"/>
                </a:solidFill>
              </a:rPr>
              <a:t> don‘t give up, if it doesn‘t work! It‘s not yet perfect….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Main programs</a:t>
            </a:r>
          </a:p>
          <a:p>
            <a:pPr>
              <a:buNone/>
            </a:pPr>
            <a:r>
              <a:rPr lang="de-CH" dirty="0" smtClean="0"/>
              <a:t>	</a:t>
            </a:r>
            <a:r>
              <a:rPr lang="de-CH" dirty="0" smtClean="0"/>
              <a:t>     </a:t>
            </a:r>
            <a:r>
              <a:rPr lang="de-CH" dirty="0" smtClean="0">
                <a:solidFill>
                  <a:srgbClr val="FF0000"/>
                </a:solidFill>
              </a:rPr>
              <a:t>startf, caltra, trace, select, density, lagranto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smtClean="0"/>
              <a:t>Goodies</a:t>
            </a:r>
          </a:p>
          <a:p>
            <a:pPr>
              <a:buNone/>
            </a:pPr>
            <a:r>
              <a:rPr lang="de-CH" dirty="0" smtClean="0"/>
              <a:t>	</a:t>
            </a:r>
            <a:r>
              <a:rPr lang="de-CH" dirty="0" smtClean="0">
                <a:solidFill>
                  <a:schemeClr val="tx2"/>
                </a:solidFill>
              </a:rPr>
              <a:t>     trainfo, reformat, extract, mergetra, datelist,</a:t>
            </a:r>
          </a:p>
          <a:p>
            <a:pPr>
              <a:buNone/>
            </a:pPr>
            <a:r>
              <a:rPr lang="de-CH" dirty="0" smtClean="0">
                <a:solidFill>
                  <a:schemeClr val="tx2"/>
                </a:solidFill>
              </a:rPr>
              <a:t>	     difference, list2lsl, lsl2list, timeres, lagrantohelp</a:t>
            </a:r>
          </a:p>
          <a:p>
            <a:endParaRPr lang="de-CH" dirty="0" smtClean="0"/>
          </a:p>
          <a:p>
            <a:r>
              <a:rPr lang="de-CH" dirty="0" smtClean="0"/>
              <a:t>Documentation</a:t>
            </a:r>
          </a:p>
          <a:p>
            <a:pPr>
              <a:buNone/>
            </a:pPr>
            <a:r>
              <a:rPr lang="de-CH" dirty="0" smtClean="0"/>
              <a:t>	     </a:t>
            </a:r>
            <a:r>
              <a:rPr lang="de-CH" dirty="0" smtClean="0">
                <a:solidFill>
                  <a:schemeClr val="accent3"/>
                </a:solidFill>
              </a:rPr>
              <a:t>man pages, tutorial (PDF), reference guide (PDF)</a:t>
            </a:r>
          </a:p>
          <a:p>
            <a:pPr lvl="1">
              <a:buNone/>
            </a:pPr>
            <a:r>
              <a:rPr lang="de-CH" dirty="0" smtClean="0"/>
              <a:t> </a:t>
            </a:r>
            <a:r>
              <a:rPr lang="de-CH" dirty="0" smtClean="0"/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33400" y="-76200"/>
            <a:ext cx="3733800" cy="1143000"/>
          </a:xfrm>
        </p:spPr>
        <p:txBody>
          <a:bodyPr/>
          <a:lstStyle/>
          <a:p>
            <a:r>
              <a:rPr lang="de-CH" i="1" dirty="0" smtClean="0"/>
              <a:t>Overview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772400" cy="6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24000" y="1524000"/>
            <a:ext cx="25146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>
                <a:solidFill>
                  <a:schemeClr val="tx1"/>
                </a:solidFill>
              </a:rPr>
              <a:t>A now a tutorial </a:t>
            </a:r>
          </a:p>
          <a:p>
            <a:pPr algn="ctr"/>
            <a:r>
              <a:rPr lang="de-CH" sz="2800" dirty="0" smtClean="0">
                <a:solidFill>
                  <a:schemeClr val="tx1"/>
                </a:solidFill>
              </a:rPr>
              <a:t>case stud</a:t>
            </a:r>
            <a:r>
              <a:rPr lang="de-CH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991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CH" dirty="0" smtClean="0"/>
              <a:t> 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de-CH" i="1" dirty="0" smtClean="0"/>
              <a:t>A. Creating the starting positions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1657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76500"/>
            <a:ext cx="6067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5295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1066800"/>
            <a:ext cx="35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Region 1: 80 W to 20 E, 40 N to 80 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19200"/>
            <a:ext cx="1600200" cy="5334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286000" y="1295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9600" y="2514600"/>
            <a:ext cx="6172200" cy="533400"/>
          </a:xfrm>
          <a:prstGeom prst="rect">
            <a:avLst/>
          </a:prstGeom>
          <a:solidFill>
            <a:schemeClr val="accent6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00200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quidistant (80 km) in region 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876800" y="2133600"/>
            <a:ext cx="381000" cy="228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3352800"/>
            <a:ext cx="277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100 hPa above ground level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914900" y="3162300"/>
            <a:ext cx="228600" cy="1524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51043" y="1981200"/>
            <a:ext cx="316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ame and format of starting file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3314700" y="2324101"/>
            <a:ext cx="152400" cy="762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47800" y="3429000"/>
            <a:ext cx="155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50000"/>
                  </a:schemeClr>
                </a:solidFill>
              </a:rPr>
              <a:t>reference date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rot="5400000" flipH="1" flipV="1">
            <a:off x="2141602" y="3208400"/>
            <a:ext cx="304800" cy="1364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9600" y="4114800"/>
            <a:ext cx="5181600" cy="2590800"/>
          </a:xfrm>
          <a:prstGeom prst="rect">
            <a:avLst/>
          </a:prstGeom>
          <a:solidFill>
            <a:srgbClr val="C0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141179" y="5040868"/>
            <a:ext cx="2791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the starting file can be itself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a trajectory file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822221" y="5257800"/>
            <a:ext cx="349979" cy="106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33400" y="-304800"/>
            <a:ext cx="5181600" cy="1143000"/>
          </a:xfrm>
        </p:spPr>
        <p:txBody>
          <a:bodyPr>
            <a:normAutofit/>
          </a:bodyPr>
          <a:lstStyle/>
          <a:p>
            <a:r>
              <a:rPr lang="de-CH" i="1" dirty="0" smtClean="0"/>
              <a:t>Further examples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6943725" cy="32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4038600"/>
            <a:ext cx="71808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91000" y="685800"/>
            <a:ext cx="1143000" cy="3048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685800" cy="3048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3124200"/>
            <a:ext cx="1447800" cy="304800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685800"/>
            <a:ext cx="381000" cy="3048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1371600"/>
            <a:ext cx="609600" cy="3048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2133600"/>
            <a:ext cx="304800" cy="3048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685800"/>
            <a:ext cx="9906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3200400" y="1371600"/>
            <a:ext cx="12954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3200400" y="2133600"/>
            <a:ext cx="14478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ectangle 16"/>
          <p:cNvSpPr/>
          <p:nvPr/>
        </p:nvSpPr>
        <p:spPr>
          <a:xfrm>
            <a:off x="3200400" y="3124200"/>
            <a:ext cx="10668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200400" y="3962400"/>
            <a:ext cx="15240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3200400" y="5029200"/>
            <a:ext cx="16764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6629400" y="5791200"/>
            <a:ext cx="838200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6553200" cy="1143000"/>
          </a:xfrm>
        </p:spPr>
        <p:txBody>
          <a:bodyPr>
            <a:normAutofit/>
          </a:bodyPr>
          <a:lstStyle/>
          <a:p>
            <a:r>
              <a:rPr lang="de-CH" i="1" dirty="0" smtClean="0"/>
              <a:t>B. Calculating Trajectories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848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219200"/>
            <a:ext cx="4724400" cy="5334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3547" y="990600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jumping flag set</a:t>
            </a:r>
          </a:p>
        </p:txBody>
      </p:sp>
      <p:cxnSp>
        <p:nvCxnSpPr>
          <p:cNvPr id="9" name="Straight Arrow Connector 8"/>
          <p:cNvCxnSpPr>
            <a:stCxn id="7" idx="1"/>
            <a:endCxn id="4098" idx="3"/>
          </p:cNvCxnSpPr>
          <p:nvPr/>
        </p:nvCxnSpPr>
        <p:spPr>
          <a:xfrm rot="10800000" flipV="1">
            <a:off x="5000625" y="1175265"/>
            <a:ext cx="252922" cy="263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057400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 date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1186093" y="1871893"/>
            <a:ext cx="228600" cy="142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54983" y="2221468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 date</a:t>
            </a: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2254562" y="2012638"/>
            <a:ext cx="392668" cy="24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2667000"/>
            <a:ext cx="179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starting positions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5400000" flipH="1" flipV="1">
            <a:off x="3002679" y="2240679"/>
            <a:ext cx="838200" cy="14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2286000"/>
            <a:ext cx="30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output trajectory in netCDF (4)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305300" y="1790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5229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52400" y="3124200"/>
            <a:ext cx="5029200" cy="2590800"/>
          </a:xfrm>
          <a:prstGeom prst="rect">
            <a:avLst/>
          </a:prstGeom>
          <a:solidFill>
            <a:schemeClr val="accent6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4267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6"/>
                </a:solidFill>
              </a:rPr>
              <a:t>reformat trajectory into ASCII (1) and then show it</a:t>
            </a: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>
            <a:off x="5257800" y="4419600"/>
            <a:ext cx="685800" cy="170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2295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2400" y="6019800"/>
            <a:ext cx="2438400" cy="533400"/>
          </a:xfrm>
          <a:prstGeom prst="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63362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00B050"/>
                </a:solidFill>
              </a:rPr>
              <a:t>show it without reformatting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rot="10800000">
            <a:off x="2743200" y="6324600"/>
            <a:ext cx="304800" cy="19633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1524000"/>
            <a:ext cx="2667000" cy="3048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5867400" y="1524000"/>
            <a:ext cx="838200" cy="304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4495800" y="533400"/>
            <a:ext cx="990600" cy="3048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2914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3581400"/>
            <a:ext cx="3048000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3352800"/>
            <a:ext cx="33444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&lt;trainfo&gt; to get metadata for </a:t>
            </a:r>
          </a:p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trajectory</a:t>
            </a:r>
          </a:p>
          <a:p>
            <a:endParaRPr lang="de-CH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names of variables</a:t>
            </a:r>
          </a:p>
          <a:p>
            <a:pPr>
              <a:buFontTx/>
              <a:buChar char="-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dimensions</a:t>
            </a:r>
          </a:p>
          <a:p>
            <a:pPr>
              <a:buFontTx/>
              <a:buChar char="-"/>
            </a:pP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startdate</a:t>
            </a:r>
          </a:p>
          <a:p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…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505200" y="4038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On-screen Show (4:3)</PresentationFormat>
  <Paragraphs>193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Lagranto 2.0</vt:lpstr>
      <vt:lpstr>Contents</vt:lpstr>
      <vt:lpstr>„It‘s the trajectory, stupid!“</vt:lpstr>
      <vt:lpstr>Overview</vt:lpstr>
      <vt:lpstr>Slide 5</vt:lpstr>
      <vt:lpstr>A. Creating the starting positions</vt:lpstr>
      <vt:lpstr>Further examples</vt:lpstr>
      <vt:lpstr>B. Calculating Trajectories</vt:lpstr>
      <vt:lpstr>Slide 9</vt:lpstr>
      <vt:lpstr>C. Preselecting Trajectories</vt:lpstr>
      <vt:lpstr>D. Tracing along Trajectories</vt:lpstr>
      <vt:lpstr>Slide 12</vt:lpstr>
      <vt:lpstr>Slide 13</vt:lpstr>
      <vt:lpstr>Slide 14</vt:lpstr>
      <vt:lpstr>E. Final Selection of Trajectories</vt:lpstr>
      <vt:lpstr>Slide 16</vt:lpstr>
      <vt:lpstr>Slide 17</vt:lpstr>
      <vt:lpstr>Slide 18</vt:lpstr>
      <vt:lpstr>Slide 19</vt:lpstr>
      <vt:lpstr>Slide 20</vt:lpstr>
      <vt:lpstr>F. Gridding of Trajectories</vt:lpstr>
      <vt:lpstr>Slide 22</vt:lpstr>
      <vt:lpstr>Slide 23</vt:lpstr>
      <vt:lpstr>G. Can we use &lt;lagranto&gt;?      „ Yes, we can!“</vt:lpstr>
      <vt:lpstr>Slide 25</vt:lpstr>
      <vt:lpstr>„And now for something completely different!“    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Lagranto 2.0</dc:title>
  <dc:creator/>
  <cp:lastModifiedBy>MSP</cp:lastModifiedBy>
  <cp:revision>38</cp:revision>
  <dcterms:created xsi:type="dcterms:W3CDTF">2006-08-16T00:00:00Z</dcterms:created>
  <dcterms:modified xsi:type="dcterms:W3CDTF">2011-05-11T10:02:03Z</dcterms:modified>
</cp:coreProperties>
</file>